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61" r:id="rId3"/>
    <p:sldId id="262" r:id="rId4"/>
    <p:sldId id="257" r:id="rId5"/>
    <p:sldId id="259" r:id="rId6"/>
    <p:sldId id="258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7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" y="1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9BCF9-74F2-4AEF-873C-04F89BFE298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46A1E-2841-454E-A805-CAB8CFC12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37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8FE9A-444E-4CA8-8E0D-AF7F711AE9EC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FCBEB-2486-46BE-9B87-1861DCC5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7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33409"/>
            <a:ext cx="9144000" cy="914400"/>
          </a:xfrm>
        </p:spPr>
        <p:txBody>
          <a:bodyPr anchor="ctr" anchorCtr="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BB7C1-751A-4639-8208-84753E88DA72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53A-599E-4389-A07B-DE38816415B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743201"/>
            <a:ext cx="9753600" cy="1972733"/>
          </a:xfrm>
        </p:spPr>
        <p:txBody>
          <a:bodyPr anchor="ctr" anchorCtr="0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BC839A-1D8F-4A37-87AE-2E9A02804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861954"/>
            <a:ext cx="3413760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67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01752"/>
            <a:ext cx="9634071" cy="731520"/>
          </a:xfrm>
        </p:spPr>
        <p:txBody>
          <a:bodyPr/>
          <a:lstStyle>
            <a:lvl1pPr>
              <a:defRPr sz="28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0731"/>
            <a:ext cx="10972800" cy="5212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1708-5432-4248-9A0A-6800F500942F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Proprietary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53A-599E-4389-A07B-DE38816415B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115975-AAAC-497C-A134-3C6282A51C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671" y="301752"/>
            <a:ext cx="1338729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92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1752"/>
            <a:ext cx="9631564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2660"/>
            <a:ext cx="5410200" cy="5212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12660"/>
            <a:ext cx="5410200" cy="5212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364F-4374-44AB-AC8E-CEE47A22B780}" type="datetime1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28800" y="6519334"/>
            <a:ext cx="8534400" cy="202143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53A-599E-4389-A07B-DE38816415B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13381-EBE6-452F-94FE-FD5036CD1D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1164" y="301689"/>
            <a:ext cx="1341236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67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1752"/>
            <a:ext cx="9631564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AE3-88FF-4E3D-96ED-6415ABE687A2}" type="datetime1">
              <a:rPr lang="en-US" smtClean="0"/>
              <a:t>3/15/2018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53A-599E-4389-A07B-DE38816415B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320DEE-3362-4D5D-9DC2-A4937A62E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1164" y="301752"/>
            <a:ext cx="1341236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90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51F40-68EC-4A38-AB87-47539BA393F4}" type="datetime1">
              <a:rPr lang="en-US" smtClean="0"/>
              <a:t>3/15/2018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53A-599E-4389-A07B-DE38816415B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59F20A-957F-4AD3-B447-4588461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671" y="301752"/>
            <a:ext cx="1338729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8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01752"/>
            <a:ext cx="8534400" cy="7315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31"/>
            <a:ext cx="10972800" cy="5173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19334"/>
            <a:ext cx="1219200" cy="202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295F7-10A1-4A91-ABD6-ECAAF9C0F996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0" y="6519334"/>
            <a:ext cx="8534400" cy="202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 &amp; Proprietary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6519334"/>
            <a:ext cx="1219200" cy="202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C253A-599E-4389-A07B-DE388164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2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2" r:id="rId3"/>
    <p:sldLayoutId id="2147483654" r:id="rId4"/>
    <p:sldLayoutId id="2147483655" r:id="rId5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Autopilot for the R44</a:t>
            </a:r>
            <a:br>
              <a:rPr lang="en-US" dirty="0"/>
            </a:br>
            <a:r>
              <a:rPr lang="en-US" dirty="0"/>
              <a:t>New Product 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AEA Convention, Las Vegas</a:t>
            </a:r>
          </a:p>
          <a:p>
            <a:r>
              <a:rPr lang="en-US" dirty="0"/>
              <a:t>March 26-29, 2018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57F0-8EA2-483F-AFDA-81B3A3D481E1}" type="datetime1">
              <a:rPr lang="en-US" smtClean="0"/>
              <a:t>3/15/2018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53A-599E-4389-A07B-DE38816415B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132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4A2F3-7E24-43CF-8F22-FD23270A3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 – Who We Are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A754B-7F84-407A-95F3-C34D4FD09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1708-5432-4248-9A0A-6800F500942F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0273F-E68D-4185-9CDF-F0ADB3DA8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53A-599E-4389-A07B-DE38816415B1}" type="slidenum">
              <a:rPr lang="en-US" smtClean="0"/>
              <a:t>2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C4BDAA-7D54-49FF-91B6-426F8F504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603" y="3538159"/>
            <a:ext cx="2743200" cy="1828800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C82071D-FB75-42CC-9296-98753421C2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12660"/>
            <a:ext cx="5410200" cy="4666847"/>
          </a:xfrm>
        </p:spPr>
        <p:txBody>
          <a:bodyPr>
            <a:normAutofit fontScale="92500" lnSpcReduction="10000"/>
          </a:bodyPr>
          <a:lstStyle/>
          <a:p>
            <a:pPr marL="341313" indent="-341313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dirty="0"/>
              <a:t>Organically funded subsidiary of Digital Control, Incorporated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US" dirty="0"/>
              <a:t>World’s leader in guidance systems used for underground Horizontal Directional Drilling (HDD) marketplace</a:t>
            </a:r>
          </a:p>
          <a:p>
            <a:pPr marL="341313" indent="-341313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dirty="0"/>
              <a:t>HeliTrak founded by co-owners John Mercer and Peter Hambling to foster their passion for aviation</a:t>
            </a:r>
          </a:p>
          <a:p>
            <a:pPr marL="341313" indent="-341313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dirty="0"/>
              <a:t>15 Employees and growing</a:t>
            </a:r>
          </a:p>
          <a:p>
            <a:pPr marL="341313" indent="-341313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dirty="0"/>
              <a:t>Strong Engineering, Technology &amp; Operations Capability</a:t>
            </a:r>
          </a:p>
          <a:p>
            <a:pPr marL="341313" indent="-341313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dirty="0"/>
              <a:t>Full FAA Product Certification, Approved Quality System &amp; Manufacturing Facility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7D4849-2802-4C1E-B1D3-528F1640A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1545820"/>
            <a:ext cx="27432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46FEB7-F996-4487-BFF6-5ED0CC401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210352"/>
            <a:ext cx="2398815" cy="1828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DE2D11-EA3A-484E-B2F1-B05A1D76A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3088083"/>
            <a:ext cx="1268078" cy="286537"/>
          </a:xfrm>
          <a:prstGeom prst="rect">
            <a:avLst/>
          </a:prstGeom>
        </p:spPr>
      </p:pic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731AB7E2-77A8-4411-A091-4BDE5BC1999E}"/>
              </a:ext>
            </a:extLst>
          </p:cNvPr>
          <p:cNvSpPr txBox="1">
            <a:spLocks/>
          </p:cNvSpPr>
          <p:nvPr/>
        </p:nvSpPr>
        <p:spPr>
          <a:xfrm>
            <a:off x="609600" y="5879507"/>
            <a:ext cx="10972800" cy="639827"/>
          </a:xfrm>
          <a:prstGeom prst="rect">
            <a:avLst/>
          </a:prstGeom>
          <a:solidFill>
            <a:srgbClr val="507C95"/>
          </a:solidFill>
        </p:spPr>
        <p:txBody>
          <a:bodyPr lIns="0" tIns="0" rIns="0" bIns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HeliTrak focuses on the design and manufacture of innovative, disruptive, and affordable products that improve safety and efficiency, while providing unprecedented levels of support to our customers.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4C90E97-77B2-496B-8384-5C1E067708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115" y="3336016"/>
            <a:ext cx="274320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13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34109-BBBB-4032-AB68-B8256923C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 – Location/Facilities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A38B5-D7A2-4FF2-8BE1-C7AADBDF4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7514" y="1307255"/>
            <a:ext cx="5415897" cy="2025606"/>
          </a:xfrm>
        </p:spPr>
        <p:txBody>
          <a:bodyPr/>
          <a:lstStyle/>
          <a:p>
            <a:r>
              <a:rPr lang="en-US" dirty="0"/>
              <a:t>Located in Gig Harbor, WA on Pierce County’s Tacoma Narrows Airport (TIW)</a:t>
            </a:r>
          </a:p>
          <a:p>
            <a:r>
              <a:rPr lang="en-US" dirty="0"/>
              <a:t>Convenient South Puget Sound location within 30 min of SEATAC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6391AA-DBCA-485E-8C8C-4D700AFDF3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599" y="1307254"/>
            <a:ext cx="5408273" cy="202560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5D913-BC7D-4DFE-9059-531B95BC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364F-4374-44AB-AC8E-CEE47A22B780}" type="datetime1">
              <a:rPr lang="en-US" smtClean="0"/>
              <a:t>3/15/2018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9D862-11C3-40D3-939C-19FF776AF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53A-599E-4389-A07B-DE38816415B1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C9B828-91E0-4DA0-9EAE-9BE2E1176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30" y="3546505"/>
            <a:ext cx="4300985" cy="2867323"/>
          </a:xfrm>
          <a:prstGeom prst="rect">
            <a:avLst/>
          </a:prstGeom>
        </p:spPr>
      </p:pic>
      <p:sp>
        <p:nvSpPr>
          <p:cNvPr id="11" name="Callout: Bent Line with No Border 10">
            <a:extLst>
              <a:ext uri="{FF2B5EF4-FFF2-40B4-BE49-F238E27FC236}">
                <a16:creationId xmlns:a16="http://schemas.microsoft.com/office/drawing/2014/main" id="{BA71F7BA-0D68-4FD4-9E59-B421CDFC2B7A}"/>
              </a:ext>
            </a:extLst>
          </p:cNvPr>
          <p:cNvSpPr/>
          <p:nvPr/>
        </p:nvSpPr>
        <p:spPr>
          <a:xfrm>
            <a:off x="609599" y="2320057"/>
            <a:ext cx="2296682" cy="941229"/>
          </a:xfrm>
          <a:prstGeom prst="callout2">
            <a:avLst>
              <a:gd name="adj1" fmla="val 37"/>
              <a:gd name="adj2" fmla="val 26271"/>
              <a:gd name="adj3" fmla="val -28199"/>
              <a:gd name="adj4" fmla="val 26050"/>
              <a:gd name="adj5" fmla="val -38376"/>
              <a:gd name="adj6" fmla="val 39348"/>
            </a:avLst>
          </a:pr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>
                <a:solidFill>
                  <a:schemeClr val="bg1"/>
                </a:solidFill>
              </a:rPr>
              <a:t>HeliTrak, Inc.</a:t>
            </a:r>
          </a:p>
          <a:p>
            <a:r>
              <a:rPr lang="en-US" sz="1050" b="1" dirty="0">
                <a:solidFill>
                  <a:schemeClr val="bg1"/>
                </a:solidFill>
              </a:rPr>
              <a:t>Tacoma Narrows Airport (TIW)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1620 26</a:t>
            </a:r>
            <a:r>
              <a:rPr lang="en-US" sz="1200" b="1" baseline="30000" dirty="0">
                <a:solidFill>
                  <a:schemeClr val="bg1"/>
                </a:solidFill>
              </a:rPr>
              <a:t>th</a:t>
            </a:r>
            <a:r>
              <a:rPr lang="en-US" sz="1200" b="1" dirty="0">
                <a:solidFill>
                  <a:schemeClr val="bg1"/>
                </a:solidFill>
              </a:rPr>
              <a:t> Avenue NW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Gig Harbor, WA 98335</a:t>
            </a:r>
          </a:p>
          <a:p>
            <a:r>
              <a:rPr lang="en-US" sz="1050" b="1" dirty="0"/>
              <a:t>47.27306, -122.57359</a:t>
            </a:r>
          </a:p>
          <a:p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FFE93E-FD4B-4104-960D-3A6B76D07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546505"/>
            <a:ext cx="4295687" cy="2863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E8C02C-EDC0-495F-A061-9135E446F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5549" y="2933280"/>
            <a:ext cx="3823929" cy="254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53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Robinson R44 Autopilot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1210731"/>
            <a:ext cx="7748187" cy="521208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Simple, but very High-Integrity Architecture and Design</a:t>
            </a:r>
          </a:p>
          <a:p>
            <a:pPr lvl="1"/>
            <a:r>
              <a:rPr lang="en-US" dirty="0"/>
              <a:t>Level A Design Assurance Level Throughout</a:t>
            </a:r>
          </a:p>
          <a:p>
            <a:pPr lvl="1"/>
            <a:r>
              <a:rPr lang="en-US" dirty="0"/>
              <a:t>Triplex control channel architecture, Dual motor actuation, Fail-Functional</a:t>
            </a:r>
          </a:p>
          <a:p>
            <a:pPr lvl="1"/>
            <a:r>
              <a:rPr lang="en-US" dirty="0"/>
              <a:t>Meets basic pilot control tasks without adding complexity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Three system components:</a:t>
            </a:r>
          </a:p>
          <a:p>
            <a:pPr lvl="1"/>
            <a:r>
              <a:rPr lang="en-US" dirty="0"/>
              <a:t>Autopilot Main Processor and Actuators</a:t>
            </a:r>
          </a:p>
          <a:p>
            <a:pPr lvl="1"/>
            <a:r>
              <a:rPr lang="en-US" dirty="0"/>
              <a:t>Hand-On-Cyclic Mode Selector</a:t>
            </a:r>
          </a:p>
          <a:p>
            <a:pPr lvl="1"/>
            <a:r>
              <a:rPr lang="en-US" dirty="0"/>
              <a:t>Panel or Stack Mount Indication and Alert Panel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Fully self-contained system, i.e. no external systems or integration required to install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Light-Weight, Small Footprint, Low Cost</a:t>
            </a:r>
          </a:p>
          <a:p>
            <a:pPr lvl="1"/>
            <a:r>
              <a:rPr lang="en-US" dirty="0"/>
              <a:t>Less than 10 </a:t>
            </a:r>
            <a:r>
              <a:rPr lang="en-US" dirty="0" err="1"/>
              <a:t>lbs</a:t>
            </a:r>
            <a:r>
              <a:rPr lang="en-US" dirty="0"/>
              <a:t> (Target weight is just over 8 </a:t>
            </a:r>
            <a:r>
              <a:rPr lang="en-US" dirty="0" err="1"/>
              <a:t>lbs</a:t>
            </a:r>
            <a:r>
              <a:rPr lang="en-US" dirty="0"/>
              <a:t> complete)</a:t>
            </a:r>
          </a:p>
          <a:p>
            <a:pPr lvl="1"/>
            <a:r>
              <a:rPr lang="en-US" dirty="0"/>
              <a:t>14” L x 13” W x 3” H – Fits conveniently under forward portion of R44 pilot seat box</a:t>
            </a:r>
          </a:p>
          <a:p>
            <a:pPr lvl="1"/>
            <a:r>
              <a:rPr lang="en-US" dirty="0"/>
              <a:t>MSRP target at US $35-55k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Certification Target – 1Q19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380FC-F599-4A04-94B9-2410E001C432}" type="datetime1">
              <a:rPr lang="en-US" smtClean="0"/>
              <a:t>3/15/2018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53A-599E-4389-A07B-DE38816415B1}" type="slidenum">
              <a:rPr lang="en-US" smtClean="0"/>
              <a:t>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147BA7-EC0E-4085-9E17-88B01096C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375" y="1723479"/>
            <a:ext cx="4170025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28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Axis Autopilot – 3 System Components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515F348-0DDC-4A5C-A5D7-45238F5FF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492" y="1211263"/>
            <a:ext cx="6949016" cy="5211762"/>
          </a:xfr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A4FE6-150D-496F-B596-D16D19B58199}" type="datetime1">
              <a:rPr lang="en-US" smtClean="0"/>
              <a:t>3/15/2018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53A-599E-4389-A07B-DE38816415B1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Callout: Line with No Border 5">
            <a:extLst>
              <a:ext uri="{FF2B5EF4-FFF2-40B4-BE49-F238E27FC236}">
                <a16:creationId xmlns:a16="http://schemas.microsoft.com/office/drawing/2014/main" id="{71287BC9-A6A4-4C54-B801-5874D8481994}"/>
              </a:ext>
            </a:extLst>
          </p:cNvPr>
          <p:cNvSpPr/>
          <p:nvPr/>
        </p:nvSpPr>
        <p:spPr>
          <a:xfrm flipH="1">
            <a:off x="609599" y="1555335"/>
            <a:ext cx="1860136" cy="931491"/>
          </a:xfrm>
          <a:prstGeom prst="callout1">
            <a:avLst>
              <a:gd name="adj1" fmla="val 49702"/>
              <a:gd name="adj2" fmla="val -68"/>
              <a:gd name="adj3" fmla="val 124891"/>
              <a:gd name="adj4" fmla="val -727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Hand-On-Cyclic Mode Controls</a:t>
            </a:r>
          </a:p>
        </p:txBody>
      </p:sp>
      <p:sp>
        <p:nvSpPr>
          <p:cNvPr id="11" name="Callout: Line with No Border 10">
            <a:extLst>
              <a:ext uri="{FF2B5EF4-FFF2-40B4-BE49-F238E27FC236}">
                <a16:creationId xmlns:a16="http://schemas.microsoft.com/office/drawing/2014/main" id="{CF55124A-86E6-4514-B652-27CFB6DC21EB}"/>
              </a:ext>
            </a:extLst>
          </p:cNvPr>
          <p:cNvSpPr/>
          <p:nvPr/>
        </p:nvSpPr>
        <p:spPr>
          <a:xfrm flipH="1">
            <a:off x="4804159" y="964249"/>
            <a:ext cx="1810285" cy="992737"/>
          </a:xfrm>
          <a:prstGeom prst="callout1">
            <a:avLst>
              <a:gd name="adj1" fmla="val 100892"/>
              <a:gd name="adj2" fmla="val 49041"/>
              <a:gd name="adj3" fmla="val 211353"/>
              <a:gd name="adj4" fmla="val 351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Autopilot Main Processing and Actuation</a:t>
            </a:r>
          </a:p>
        </p:txBody>
      </p:sp>
      <p:sp>
        <p:nvSpPr>
          <p:cNvPr id="12" name="Callout: Line with No Border 11">
            <a:extLst>
              <a:ext uri="{FF2B5EF4-FFF2-40B4-BE49-F238E27FC236}">
                <a16:creationId xmlns:a16="http://schemas.microsoft.com/office/drawing/2014/main" id="{E1854527-61B8-41A9-A8DF-FEB4800D5458}"/>
              </a:ext>
            </a:extLst>
          </p:cNvPr>
          <p:cNvSpPr/>
          <p:nvPr/>
        </p:nvSpPr>
        <p:spPr>
          <a:xfrm flipH="1">
            <a:off x="9458056" y="1460617"/>
            <a:ext cx="2124343" cy="992737"/>
          </a:xfrm>
          <a:prstGeom prst="callout1">
            <a:avLst>
              <a:gd name="adj1" fmla="val 50102"/>
              <a:gd name="adj2" fmla="val 100969"/>
              <a:gd name="adj3" fmla="val 106332"/>
              <a:gd name="adj4" fmla="val 1389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Panel Type Indication &amp; Alerts</a:t>
            </a:r>
          </a:p>
        </p:txBody>
      </p:sp>
      <p:sp>
        <p:nvSpPr>
          <p:cNvPr id="13" name="Callout: Line with No Border 12">
            <a:extLst>
              <a:ext uri="{FF2B5EF4-FFF2-40B4-BE49-F238E27FC236}">
                <a16:creationId xmlns:a16="http://schemas.microsoft.com/office/drawing/2014/main" id="{D7713C50-FD89-476C-9267-DB199D81F065}"/>
              </a:ext>
            </a:extLst>
          </p:cNvPr>
          <p:cNvSpPr/>
          <p:nvPr/>
        </p:nvSpPr>
        <p:spPr>
          <a:xfrm flipH="1">
            <a:off x="9722265" y="3108531"/>
            <a:ext cx="2124343" cy="992737"/>
          </a:xfrm>
          <a:prstGeom prst="callout1">
            <a:avLst>
              <a:gd name="adj1" fmla="val 50102"/>
              <a:gd name="adj2" fmla="val 100969"/>
              <a:gd name="adj3" fmla="val 20248"/>
              <a:gd name="adj4" fmla="val 1397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Stack Type Indication &amp; Alerts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176D35-99E0-4864-A54D-D8CD8C682894}"/>
              </a:ext>
            </a:extLst>
          </p:cNvPr>
          <p:cNvSpPr txBox="1"/>
          <p:nvPr/>
        </p:nvSpPr>
        <p:spPr>
          <a:xfrm>
            <a:off x="10477142" y="2596276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95744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Two-Axis Autopilot – Functionality &amp; Benefits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Cyclic Pitch/Roll Attitude Control, Attitude Hold Stabilization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Basic Control Modes</a:t>
            </a:r>
          </a:p>
          <a:p>
            <a:pPr lvl="1"/>
            <a:r>
              <a:rPr lang="en-US" dirty="0"/>
              <a:t>Heading Hold</a:t>
            </a:r>
          </a:p>
          <a:p>
            <a:pPr lvl="2"/>
            <a:r>
              <a:rPr lang="en-US" dirty="0"/>
              <a:t>Syncs to current heading on engage</a:t>
            </a:r>
          </a:p>
          <a:p>
            <a:pPr lvl="2"/>
            <a:r>
              <a:rPr lang="en-US" dirty="0"/>
              <a:t>HDG Jog, 3 degrees per beep</a:t>
            </a:r>
          </a:p>
          <a:p>
            <a:pPr lvl="2"/>
            <a:r>
              <a:rPr lang="en-US" dirty="0"/>
              <a:t>HDG Slew, Slew heading at turn rates up to ½ standard rate bank limit</a:t>
            </a:r>
          </a:p>
          <a:p>
            <a:pPr lvl="1"/>
            <a:r>
              <a:rPr lang="en-US" dirty="0"/>
              <a:t>Altitude Hold</a:t>
            </a:r>
          </a:p>
          <a:p>
            <a:pPr lvl="2"/>
            <a:r>
              <a:rPr lang="en-US" dirty="0"/>
              <a:t>Syncs to current altitude on engage</a:t>
            </a:r>
          </a:p>
          <a:p>
            <a:pPr lvl="2"/>
            <a:r>
              <a:rPr lang="en-US" dirty="0"/>
              <a:t>ALT Jog, 50 </a:t>
            </a:r>
            <a:r>
              <a:rPr lang="en-US" dirty="0" err="1"/>
              <a:t>ft</a:t>
            </a:r>
            <a:r>
              <a:rPr lang="en-US" dirty="0"/>
              <a:t> per beep, Standard Rate Climb/Descend</a:t>
            </a:r>
          </a:p>
          <a:p>
            <a:pPr lvl="1"/>
            <a:r>
              <a:rPr lang="en-US" dirty="0"/>
              <a:t>Speed Hold</a:t>
            </a:r>
          </a:p>
          <a:p>
            <a:pPr lvl="2"/>
            <a:r>
              <a:rPr lang="en-US" dirty="0"/>
              <a:t>Syncs to current IAS on mode switch</a:t>
            </a:r>
          </a:p>
          <a:p>
            <a:pPr lvl="2"/>
            <a:r>
              <a:rPr lang="en-US" dirty="0"/>
              <a:t>SPD Jog, 5 KIAS per beep, 0.1g limited Accel/</a:t>
            </a:r>
            <a:r>
              <a:rPr lang="en-US" dirty="0" err="1"/>
              <a:t>Decel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CBA74A-DDF6-4A90-B225-46028A8429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Simple Mode Controls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Continuous Low-G detection and alerting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Unusual Attitude Recovery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Hand-On-Cyclic mode selection and push-button steering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Integrated with HeliTrak CPD to provide “Collective Down, Cyclic Aft” functionality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Pilot fly-through, or override, capability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Stand-Alone solution.  No external parts or integration required.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Simple installation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Upgradable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D3E2-C89C-4554-9CFE-959C0C384D0B}" type="datetime1">
              <a:rPr lang="en-US" smtClean="0"/>
              <a:pPr/>
              <a:t>3/15/2018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53A-599E-4389-A07B-DE38816415B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498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Autopilot Growth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09600" y="1212660"/>
            <a:ext cx="3594931" cy="521208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3-Axis (Yaw)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4-Axis (Yaw/PLA)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4+ Axis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GPS/NAV Integration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IFR Certification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R66, and other applications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Optionally Manned &amp; Autonomous Flight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380FC-F599-4A04-94B9-2410E001C432}" type="datetime1">
              <a:rPr lang="en-US" smtClean="0"/>
              <a:t>3/15/2018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53A-599E-4389-A07B-DE38816415B1}" type="slidenum">
              <a:rPr lang="en-US" smtClean="0"/>
              <a:t>7</a:t>
            </a:fld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20B13C7-62AA-4C28-A108-0CB5DBA57B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31" y="1309496"/>
            <a:ext cx="7379780" cy="4919853"/>
          </a:xfrm>
        </p:spPr>
      </p:pic>
    </p:spTree>
    <p:extLst>
      <p:ext uri="{BB962C8B-B14F-4D97-AF65-F5344CB8AC3E}">
        <p14:creationId xmlns:p14="http://schemas.microsoft.com/office/powerpoint/2010/main" val="2074381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iTrak Template Wide.potx" id="{D5B88326-F506-429F-9460-5D72A400E7B4}" vid="{59AA3031-C3F1-45A0-8F4A-6A1974A43E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HeliTrak Template Wide</Template>
  <TotalTime>231</TotalTime>
  <Words>502</Words>
  <Application>Microsoft Office PowerPoint</Application>
  <PresentationFormat>Widescreen</PresentationFormat>
  <Paragraphs>84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Autopilot for the R44 New Product Introduction</vt:lpstr>
      <vt:lpstr>About Us – Who We Are</vt:lpstr>
      <vt:lpstr>About Us – Location/Facilities </vt:lpstr>
      <vt:lpstr>Robinson R44 Autopilot</vt:lpstr>
      <vt:lpstr>Two Axis Autopilot – 3 System Components</vt:lpstr>
      <vt:lpstr>Two-Axis Autopilot – Functionality &amp; Benefits</vt:lpstr>
      <vt:lpstr>Autopilot Growth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Autopilot for the R44 New Product Introduction</dc:title>
  <dc:creator>Chris Nehls</dc:creator>
  <cp:lastModifiedBy>Suzanne Steiner</cp:lastModifiedBy>
  <cp:revision>21</cp:revision>
  <cp:lastPrinted>2018-03-15T22:29:29Z</cp:lastPrinted>
  <dcterms:created xsi:type="dcterms:W3CDTF">2018-03-14T19:56:31Z</dcterms:created>
  <dcterms:modified xsi:type="dcterms:W3CDTF">2018-03-15T22:29:47Z</dcterms:modified>
</cp:coreProperties>
</file>